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5"/>
  </p:notesMasterIdLst>
  <p:handoutMasterIdLst>
    <p:handoutMasterId r:id="rId36"/>
  </p:handoutMasterIdLst>
  <p:sldIdLst>
    <p:sldId id="1163" r:id="rId6"/>
    <p:sldId id="1164" r:id="rId7"/>
    <p:sldId id="1225" r:id="rId8"/>
    <p:sldId id="1246" r:id="rId9"/>
    <p:sldId id="1161" r:id="rId10"/>
    <p:sldId id="808" r:id="rId11"/>
    <p:sldId id="809" r:id="rId12"/>
    <p:sldId id="1150" r:id="rId13"/>
    <p:sldId id="1151" r:id="rId14"/>
    <p:sldId id="812" r:id="rId15"/>
    <p:sldId id="1133" r:id="rId16"/>
    <p:sldId id="1232" r:id="rId17"/>
    <p:sldId id="1235" r:id="rId18"/>
    <p:sldId id="1233" r:id="rId19"/>
    <p:sldId id="1144" r:id="rId20"/>
    <p:sldId id="817" r:id="rId21"/>
    <p:sldId id="1179" r:id="rId22"/>
    <p:sldId id="1227" r:id="rId23"/>
    <p:sldId id="1228" r:id="rId24"/>
    <p:sldId id="1236" r:id="rId25"/>
    <p:sldId id="1218" r:id="rId26"/>
    <p:sldId id="1240" r:id="rId27"/>
    <p:sldId id="1241" r:id="rId28"/>
    <p:sldId id="1242" r:id="rId29"/>
    <p:sldId id="1243" r:id="rId30"/>
    <p:sldId id="1244" r:id="rId31"/>
    <p:sldId id="1237" r:id="rId32"/>
    <p:sldId id="1245" r:id="rId33"/>
    <p:sldId id="1105" r:id="rId3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A6A6"/>
    <a:srgbClr val="388AA1"/>
    <a:srgbClr val="509BB0"/>
    <a:srgbClr val="000000"/>
    <a:srgbClr val="FFC000"/>
    <a:srgbClr val="B6BEC8"/>
    <a:srgbClr val="BFBFBF"/>
    <a:srgbClr val="00CC00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>
        <p:scale>
          <a:sx n="116" d="100"/>
          <a:sy n="116" d="100"/>
        </p:scale>
        <p:origin x="72" y="13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9/11/2024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9/11/2024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11/09/2024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8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4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4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Docs/SP-241142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5_Melbourne_2024-09/Docs/SP-241142.zip" TargetMode="External"/><Relationship Id="rId4" Type="http://schemas.openxmlformats.org/officeDocument/2006/relationships/hyperlink" Target="https://www.3gpp.org/ftp/tsg_sa/TSG_SA/TSGS_105_Melbourne_2024-09/Docs/SP-241334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15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7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SA#105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SP-241363 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12700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50542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SP-241363 (rev of SP-241141) - 3GPP TSG#105,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10-13 September 2024, Melbourne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747217"/>
              </p:ext>
            </p:extLst>
          </p:nvPr>
        </p:nvGraphicFramePr>
        <p:xfrm>
          <a:off x="1219391" y="959041"/>
          <a:ext cx="6561137" cy="3739762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SA#93e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SP-211029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SA1#95e,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SA#94e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SP-211506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SA1#96e,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Edinburgh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Shanghai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71664" y="1304113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MPS-related Stage 1 CRs</a:t>
            </a:r>
            <a:endParaRPr lang="en-US" sz="9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18726"/>
              </p:ext>
            </p:extLst>
          </p:nvPr>
        </p:nvGraphicFramePr>
        <p:xfrm>
          <a:off x="419098" y="1627108"/>
          <a:ext cx="8445501" cy="161154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3"/>
                        </a:rPr>
                        <a:t>SP-241143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S1-242151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S1-242152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0070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0063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  <a:endParaRPr lang="en-GB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Subscription Alignment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22.153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0065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608311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BEE8BE2-150E-46CF-95C7-47B40DD1A586}"/>
              </a:ext>
            </a:extLst>
          </p:cNvPr>
          <p:cNvSpPr txBox="1">
            <a:spLocks/>
          </p:cNvSpPr>
          <p:nvPr/>
        </p:nvSpPr>
        <p:spPr>
          <a:xfrm>
            <a:off x="371664" y="354976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 on AIML_MT</a:t>
            </a:r>
            <a:endParaRPr lang="en-US" altLang="en-US" sz="10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4DAD5CB-1B47-4008-B234-5BEC66623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37359"/>
              </p:ext>
            </p:extLst>
          </p:nvPr>
        </p:nvGraphicFramePr>
        <p:xfrm>
          <a:off x="419098" y="3872755"/>
          <a:ext cx="8445501" cy="7323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Updating AMMT requirements based on the progress of downstream group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AIML_MT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371664" y="1304113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Rel-19 Stage 1 maintenance CRs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240403"/>
              </p:ext>
            </p:extLst>
          </p:nvPr>
        </p:nvGraphicFramePr>
        <p:xfrm>
          <a:off x="419098" y="1627108"/>
          <a:ext cx="8445501" cy="288119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alt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3"/>
                        </a:rPr>
                        <a:t>SP-241145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S1-242218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Clarify that two Ambient IOT requirements are independent of each other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AmbientIoT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22.369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Clarifications on IMS provision to disaster inbound roamers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MINT_Ph2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Addressing editorial errors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S1-242339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Enhancement of interworking with GSM-R using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22.179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S1-242346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Clarification on the privacy requirements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UIA,TEI19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0595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60831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 services user plane protocol and 3GPP PS data off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22.011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0363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105150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S1-242494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Editorial correction: Delete R-6.15.6.2-004a from chapter 6.7.3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492700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Correction to the requirements of Indirect Network Sharing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TEI19, NetShare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329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7939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342355"/>
              </p:ext>
            </p:extLst>
          </p:nvPr>
        </p:nvGraphicFramePr>
        <p:xfrm>
          <a:off x="200198" y="1053444"/>
          <a:ext cx="8586312" cy="37637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8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3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8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4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</a:t>
                      </a:r>
                      <a:r>
                        <a:rPr lang="en-GB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6G-REQ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03/03/2026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2848637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SP-240495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SP-240199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34322803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SP-240494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nb-NO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01391363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SP-241146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122388885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SP-241147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065330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SP-241149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27948534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SP-241150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415205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SP-241151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7658293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/>
                      <a:r>
                        <a:rPr lang="en-GB" sz="8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SP-241153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at SA#105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6515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457407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 Study Items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57722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Revised SID with additional topics </a:t>
            </a:r>
            <a:r>
              <a:rPr lang="de-DE" altLang="de-DE" sz="1000" dirty="0"/>
              <a:t>in </a:t>
            </a:r>
            <a:r>
              <a:rPr lang="de-DE" altLang="de-DE" sz="1000" dirty="0">
                <a:hlinkClick r:id="rId3"/>
              </a:rPr>
              <a:t>SP-241154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000" dirty="0"/>
              <a:t> Update of the existing multi-train voice communications in the TR22.989 with introduction of Ad hoc Group Calls in the Gap analysis.</a:t>
            </a:r>
          </a:p>
          <a:p>
            <a:pPr lvl="1">
              <a:spcBef>
                <a:spcPct val="0"/>
              </a:spcBef>
            </a:pPr>
            <a:r>
              <a:rPr lang="en-US" sz="1000" dirty="0"/>
              <a:t> New use case in the TR22.989, as per revised SID FS_FRMCS_Ph6 : Merging of voice multi-train communications by Controller, using Ad hoc Group calls. </a:t>
            </a:r>
            <a:endParaRPr lang="en-GB" sz="6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SA1#108(11/24): Study 70%</a:t>
            </a:r>
          </a:p>
          <a:p>
            <a:pPr marL="809625" lvl="1" indent="-92075">
              <a:buNone/>
            </a:pPr>
            <a:r>
              <a:rPr lang="en-US" sz="1000" dirty="0"/>
              <a:t>- New use cases with other variants of ‘merging’, using Ad hoc Group Calls, notification information about status of the FRMCS users</a:t>
            </a:r>
          </a:p>
          <a:p>
            <a:pPr marL="536575" lvl="1"/>
            <a:r>
              <a:rPr lang="en-US" sz="1000" dirty="0"/>
              <a:t>SA1#109(02/25): Study 100% </a:t>
            </a:r>
          </a:p>
          <a:p>
            <a:pPr marL="717550" lvl="1" indent="0">
              <a:buNone/>
            </a:pPr>
            <a:r>
              <a:rPr lang="en-US" sz="1000" dirty="0"/>
              <a:t>-  Other new use cases:  inform of temporary unavailability of a participant in an Ad hoc Group Call 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848125"/>
              </p:ext>
            </p:extLst>
          </p:nvPr>
        </p:nvGraphicFramePr>
        <p:xfrm>
          <a:off x="443548" y="998982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9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SID in SP-241154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53CCE4-36F9-48FC-9340-BB4E81423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992999"/>
              </p:ext>
            </p:extLst>
          </p:nvPr>
        </p:nvGraphicFramePr>
        <p:xfrm>
          <a:off x="478472" y="3701541"/>
          <a:ext cx="8180387" cy="131036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S1-242267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Update of requirements and gap analysis for multi-train voice communication for Drivers and Ground FRMCS User(s) using Ad hoc Group Communications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S1-242411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use cases: Merging of two multi-train voice communications by Train Controller (Ground FRMCS user)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22.989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0033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88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GB" sz="1200" dirty="0"/>
              <a:t> TR scope section &amp; terms agreed (S1-242413, S1-242414)</a:t>
            </a:r>
          </a:p>
          <a:p>
            <a:pPr lvl="1">
              <a:spcBef>
                <a:spcPct val="0"/>
              </a:spcBef>
              <a:defRPr/>
            </a:pPr>
            <a:r>
              <a:rPr lang="en-GB" sz="1200" dirty="0"/>
              <a:t> New annex on </a:t>
            </a:r>
            <a:r>
              <a:rPr lang="en-US" sz="1200" dirty="0"/>
              <a:t>SDOs working on end-to-end energy management (S1-242502)</a:t>
            </a:r>
            <a:endParaRPr lang="en-GB" sz="1200" dirty="0"/>
          </a:p>
          <a:p>
            <a:pPr marL="450850" lvl="1" indent="-106363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1200" dirty="0"/>
              <a:t>4 new use cases</a:t>
            </a:r>
            <a:r>
              <a:rPr lang="en-GB" sz="1000" dirty="0"/>
              <a:t>: </a:t>
            </a:r>
            <a:r>
              <a:rPr lang="en-US" sz="1200" i="1" dirty="0"/>
              <a:t>Energy Consumption and CO2e transparency in the end-to-end service chain</a:t>
            </a:r>
            <a:r>
              <a:rPr lang="en-US" sz="1200" dirty="0"/>
              <a:t>,  </a:t>
            </a:r>
            <a:r>
              <a:rPr lang="en-US" sz="1200" i="1" dirty="0"/>
              <a:t>Exposing subscriber carbon footprint information</a:t>
            </a:r>
            <a:r>
              <a:rPr lang="en-US" sz="1200" dirty="0"/>
              <a:t>, </a:t>
            </a:r>
            <a:r>
              <a:rPr lang="en-GB" sz="1200" i="1" dirty="0"/>
              <a:t>T</a:t>
            </a:r>
            <a:r>
              <a:rPr lang="en-US" sz="1200" i="1" dirty="0" err="1"/>
              <a:t>olerance</a:t>
            </a:r>
            <a:r>
              <a:rPr lang="en-US" sz="1200" i="1" dirty="0"/>
              <a:t> to QoS degradation due to network energy saving</a:t>
            </a:r>
            <a:r>
              <a:rPr lang="en-US" sz="1200" dirty="0"/>
              <a:t> and </a:t>
            </a:r>
            <a:r>
              <a:rPr lang="en-GB" sz="1200" i="1" dirty="0"/>
              <a:t>Energy efficient, carbon aware, content download.</a:t>
            </a: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8775" lvl="1" indent="92075"/>
            <a:r>
              <a:rPr lang="en-US" sz="1200" dirty="0"/>
              <a:t> SA1#108: </a:t>
            </a:r>
          </a:p>
          <a:p>
            <a:pPr marL="809625" lvl="2"/>
            <a:r>
              <a:rPr lang="en-US" sz="1050" dirty="0"/>
              <a:t>Last meeting for new use cases</a:t>
            </a:r>
          </a:p>
          <a:p>
            <a:pPr marL="809625" lvl="2"/>
            <a:r>
              <a:rPr lang="en-US" sz="1050" dirty="0"/>
              <a:t>Updated use cases</a:t>
            </a:r>
          </a:p>
          <a:p>
            <a:pPr marL="809625" lvl="2"/>
            <a:r>
              <a:rPr lang="en-US" sz="1050" dirty="0"/>
              <a:t>Addressing of Editor’s notes</a:t>
            </a:r>
          </a:p>
          <a:p>
            <a:pPr marL="809625" lvl="2"/>
            <a:r>
              <a:rPr lang="en-US" sz="1050" dirty="0"/>
              <a:t>Start consolidation of use cases agreed at SA1#106 &amp; #107</a:t>
            </a:r>
          </a:p>
          <a:p>
            <a:pPr marL="536575" lvl="1"/>
            <a:endParaRPr lang="nl-NL" sz="8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672117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5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9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55%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0134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US" sz="1100" dirty="0"/>
              <a:t>Agreed 12 New use case &amp; potential requirements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Agreed 6 Updates of existing use cases including potential requirements and KPIs</a:t>
            </a:r>
          </a:p>
          <a:p>
            <a:pPr marL="538163" lvl="1">
              <a:spcBef>
                <a:spcPct val="0"/>
              </a:spcBef>
              <a:spcAft>
                <a:spcPts val="300"/>
              </a:spcAft>
              <a:defRPr/>
            </a:pPr>
            <a:r>
              <a:rPr lang="en-GB" sz="1100" dirty="0"/>
              <a:t> Agreed overview and a</a:t>
            </a:r>
            <a:r>
              <a:rPr lang="en-US" sz="1100" dirty="0" err="1"/>
              <a:t>dded</a:t>
            </a:r>
            <a:r>
              <a:rPr lang="en-US" sz="1100" dirty="0"/>
              <a:t> some definitions and acronyms</a:t>
            </a:r>
            <a:endParaRPr lang="en-US" altLang="zh-CN" sz="7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536575" lvl="1"/>
            <a:r>
              <a:rPr lang="en-US" sz="1000" dirty="0"/>
              <a:t> </a:t>
            </a:r>
            <a:r>
              <a:rPr lang="en-US" sz="1100" dirty="0"/>
              <a:t>SA1#108 (18-22 Nov 24)</a:t>
            </a:r>
          </a:p>
          <a:p>
            <a:pPr marL="993775" lvl="2"/>
            <a:r>
              <a:rPr lang="en-US" sz="1050" dirty="0"/>
              <a:t>Scope &amp; Additional definitions</a:t>
            </a:r>
          </a:p>
          <a:p>
            <a:pPr marL="993775" lvl="2"/>
            <a:r>
              <a:rPr lang="en-US" sz="1050" dirty="0"/>
              <a:t>Cleaning up</a:t>
            </a:r>
          </a:p>
          <a:p>
            <a:pPr marL="993775" lvl="2"/>
            <a:r>
              <a:rPr lang="en-US" sz="1050" dirty="0"/>
              <a:t>New use case &amp; potential requirements</a:t>
            </a:r>
          </a:p>
          <a:p>
            <a:pPr marL="993775" lvl="2"/>
            <a:r>
              <a:rPr lang="en-US" sz="1050" dirty="0"/>
              <a:t>Updates/addition of potential requirements </a:t>
            </a:r>
          </a:p>
          <a:p>
            <a:pPr marL="993775" lvl="2"/>
            <a:r>
              <a:rPr lang="en-US" sz="1050" dirty="0"/>
              <a:t>First consolidation of potential requirements</a:t>
            </a:r>
          </a:p>
          <a:p>
            <a:pPr marL="993775" lvl="2"/>
            <a:r>
              <a:rPr lang="en-US" sz="1050" dirty="0"/>
              <a:t>TR sent for information to SA (SID ~80% complete)</a:t>
            </a:r>
          </a:p>
          <a:p>
            <a:pPr marL="536575" lvl="1"/>
            <a:r>
              <a:rPr lang="en-US" sz="1100" dirty="0"/>
              <a:t> SA1#109 (Feb ‘25)</a:t>
            </a:r>
          </a:p>
          <a:p>
            <a:pPr marL="993775" lvl="2"/>
            <a:r>
              <a:rPr lang="en-US" sz="1050" dirty="0"/>
              <a:t>End of consolidation and conclusion</a:t>
            </a:r>
          </a:p>
          <a:p>
            <a:pPr marL="993775" lvl="2"/>
            <a:r>
              <a:rPr lang="en-US" sz="1050" dirty="0"/>
              <a:t>TR sent for approval to SA (SID 100% complete) and approval of WID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774924"/>
              </p:ext>
            </p:extLst>
          </p:nvPr>
        </p:nvGraphicFramePr>
        <p:xfrm>
          <a:off x="443548" y="998982"/>
          <a:ext cx="8235079" cy="4997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  <a:endParaRPr lang="en-GB" sz="9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Normative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5762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INS_SAT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SP-241146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627063" lvl="1" indent="-88900">
              <a:defRPr/>
            </a:pPr>
            <a:r>
              <a:rPr lang="en-GB" altLang="zh-CN" sz="1050" dirty="0"/>
              <a:t>Objective: </a:t>
            </a:r>
            <a:r>
              <a:rPr lang="en-GB" sz="1050" dirty="0"/>
              <a:t>investigate new requirements related to indirect </a:t>
            </a:r>
            <a:r>
              <a:rPr lang="en-US" sz="1050" dirty="0"/>
              <a:t>network sharing </a:t>
            </a:r>
            <a:r>
              <a:rPr lang="en-GB" sz="1050" dirty="0"/>
              <a:t>scenario, in the cases of sharing satellite access network</a:t>
            </a:r>
            <a:r>
              <a:rPr lang="en-US" sz="1050" dirty="0"/>
              <a:t>, assuming R19 NetShare as a baseline. </a:t>
            </a:r>
            <a:r>
              <a:rPr lang="en-GB" sz="1050" dirty="0"/>
              <a:t>It include</a:t>
            </a:r>
            <a:r>
              <a:rPr lang="en-US" sz="1050" dirty="0"/>
              <a:t>s the following aspects:</a:t>
            </a:r>
            <a:endParaRPr lang="en-GB" altLang="zh-CN" sz="1050" dirty="0"/>
          </a:p>
          <a:p>
            <a:pPr marL="896938" indent="-87313">
              <a:buNone/>
            </a:pPr>
            <a:r>
              <a:rPr lang="en-GB" sz="1000" dirty="0"/>
              <a:t>- </a:t>
            </a:r>
            <a:r>
              <a:rPr lang="en-US" sz="1000" dirty="0"/>
              <a:t>N</a:t>
            </a:r>
            <a:r>
              <a:rPr lang="en-GB" sz="1000" dirty="0" err="1"/>
              <a:t>etwork</a:t>
            </a:r>
            <a:r>
              <a:rPr lang="en-GB" sz="1000" dirty="0"/>
              <a:t> access control considering the overlapping </a:t>
            </a:r>
            <a:r>
              <a:rPr lang="en-US" sz="1000" dirty="0"/>
              <a:t>new </a:t>
            </a:r>
            <a:r>
              <a:rPr lang="en-GB" sz="1000" dirty="0"/>
              <a:t>scenarios involving the subscribed network, terrestrial shared network, and non-terrestrial shared network.</a:t>
            </a:r>
            <a:endParaRPr lang="nl-NL" sz="1000" dirty="0"/>
          </a:p>
          <a:p>
            <a:pPr marL="896938" indent="-87313">
              <a:buNone/>
            </a:pPr>
            <a:r>
              <a:rPr lang="en-GB" sz="1000" dirty="0"/>
              <a:t>- </a:t>
            </a:r>
            <a:r>
              <a:rPr lang="en-US" sz="1000" dirty="0"/>
              <a:t>Provide the participating operator’s information considering the agreement between operators about allowed network sharing area when UE accesses the shared satellite access network.</a:t>
            </a:r>
            <a:endParaRPr lang="en-US" altLang="zh-CN" sz="4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352509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INS_SAT 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904738"/>
              </p:ext>
            </p:extLst>
          </p:nvPr>
        </p:nvGraphicFramePr>
        <p:xfrm>
          <a:off x="481806" y="4071413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S1-242480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requirements for satellite access network sharing via Indirect Network Sharing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INS_SAT 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0795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3369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NetShare_Ph2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563001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050" dirty="0"/>
              <a:t>New Mini-WID in </a:t>
            </a:r>
            <a:r>
              <a:rPr lang="en-GB" altLang="zh-CN" sz="1050" dirty="0">
                <a:hlinkClick r:id="rId3"/>
              </a:rPr>
              <a:t>SP-241147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536575" lvl="1">
              <a:defRPr/>
            </a:pPr>
            <a:r>
              <a:rPr lang="en-GB" sz="1050" dirty="0"/>
              <a:t> Objective: investigate new requirements related to </a:t>
            </a:r>
            <a:r>
              <a:rPr lang="en-US" sz="1050" dirty="0"/>
              <a:t>network sharing </a:t>
            </a:r>
            <a:r>
              <a:rPr lang="en-GB" sz="1050" dirty="0"/>
              <a:t>scenarios, considering the Disaster Condition</a:t>
            </a:r>
            <a:r>
              <a:rPr lang="en-US" sz="1050" dirty="0"/>
              <a:t>, assuming R19 NetShare as a baseline. </a:t>
            </a:r>
            <a:r>
              <a:rPr lang="en-GB" sz="1050" dirty="0"/>
              <a:t>It include</a:t>
            </a:r>
            <a:r>
              <a:rPr lang="en-US" sz="1050" dirty="0"/>
              <a:t>s the following aspects:</a:t>
            </a:r>
            <a:endParaRPr lang="en-GB" sz="1050" dirty="0"/>
          </a:p>
          <a:p>
            <a:pPr marL="627063" indent="0">
              <a:buNone/>
            </a:pPr>
            <a:r>
              <a:rPr lang="en-GB" sz="1400" dirty="0"/>
              <a:t>- </a:t>
            </a:r>
            <a:r>
              <a:rPr lang="en-US" sz="1000" dirty="0"/>
              <a:t>Extend Indirect Network Sharing</a:t>
            </a:r>
            <a:r>
              <a:rPr lang="en-GB" sz="1000" dirty="0"/>
              <a:t> to support Disaster Condition.</a:t>
            </a:r>
            <a:endParaRPr lang="nl-NL" sz="1000" dirty="0"/>
          </a:p>
          <a:p>
            <a:pPr marL="627063" indent="0">
              <a:buNone/>
            </a:pPr>
            <a:r>
              <a:rPr lang="en-GB" sz="1000" dirty="0"/>
              <a:t>- </a:t>
            </a:r>
            <a:r>
              <a:rPr lang="en-US" sz="1000" dirty="0"/>
              <a:t>New requirements, e.g., control shared NG-RAN to provide the participating operator’s information based on the Disaster Condition</a:t>
            </a:r>
            <a:r>
              <a:rPr lang="en-GB" sz="1000" dirty="0"/>
              <a:t>.</a:t>
            </a:r>
            <a:endParaRPr lang="nl-NL" sz="1000" dirty="0"/>
          </a:p>
          <a:p>
            <a:pPr marL="627063" indent="0">
              <a:buNone/>
            </a:pPr>
            <a:r>
              <a:rPr lang="en-GB" sz="1000" dirty="0"/>
              <a:t>- </a:t>
            </a:r>
            <a:r>
              <a:rPr lang="en-US" sz="1000" dirty="0"/>
              <a:t>Identify the requirements applies to network sharing for Disaster Condition from MINT</a:t>
            </a:r>
            <a:endParaRPr lang="en-GB" altLang="zh-CN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 </a:t>
            </a:r>
            <a:r>
              <a:rPr lang="en-US" altLang="en-US" sz="1000" dirty="0"/>
              <a:t>	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652947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NetShare_Ph2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67772"/>
              </p:ext>
            </p:extLst>
          </p:nvPr>
        </p:nvGraphicFramePr>
        <p:xfrm>
          <a:off x="481806" y="4036246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S1-242482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22.261CR New features of NetShare for Disaster Condition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NetShare_Ph2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04021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LegacyRG-5GLAN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7920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altLang="zh-CN" sz="1050" dirty="0"/>
              <a:t> New Mini-WID in </a:t>
            </a:r>
            <a:r>
              <a:rPr lang="en-GB" altLang="zh-CN" sz="1050" dirty="0">
                <a:hlinkClick r:id="rId3"/>
              </a:rPr>
              <a:t>SP-241151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627063" lvl="1" indent="-88900">
              <a:defRPr/>
            </a:pPr>
            <a:r>
              <a:rPr lang="en-GB" sz="1050" dirty="0"/>
              <a:t>Objective: add requirements on the connection between the non-3GPP devices via the legacy residential gateway and UEs from the same 5G LAN-VN.</a:t>
            </a:r>
            <a:endParaRPr lang="nl-NL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216997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314147"/>
              </p:ext>
            </p:extLst>
          </p:nvPr>
        </p:nvGraphicFramePr>
        <p:xfrm>
          <a:off x="481806" y="3579045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S1-242537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Requirements on legacy residential gateway supporting 5G LAN-type service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6433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Resident_Ph2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11956" y="1677542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/>
              <a:t>SP-</a:t>
            </a:r>
            <a:r>
              <a:rPr lang="en-GB" sz="1050" dirty="0">
                <a:hlinkClick r:id="rId3"/>
              </a:rPr>
              <a:t>241149</a:t>
            </a:r>
            <a:r>
              <a:rPr lang="en-GB" sz="1050" dirty="0"/>
              <a:t>.</a:t>
            </a:r>
          </a:p>
          <a:p>
            <a:pPr marL="627063" lvl="1" indent="-88900">
              <a:defRPr/>
            </a:pPr>
            <a:r>
              <a:rPr lang="en-GB" altLang="zh-CN" sz="1050" dirty="0"/>
              <a:t>Objective: </a:t>
            </a:r>
            <a:r>
              <a:rPr lang="en-GB" sz="1050" dirty="0"/>
              <a:t>define requirements for a residential gateway (without USIM) to access 5G core network and 5G services via wireline access, including: </a:t>
            </a:r>
            <a:r>
              <a:rPr lang="en-US" sz="1050" i="1" dirty="0"/>
              <a:t>Authentication and authorization aspects </a:t>
            </a:r>
            <a:r>
              <a:rPr lang="en-US" sz="1050" dirty="0"/>
              <a:t>and </a:t>
            </a:r>
            <a:r>
              <a:rPr lang="en-US" sz="1050" i="1" dirty="0"/>
              <a:t>Identification of a residential gateway (without USIM)</a:t>
            </a:r>
            <a:r>
              <a:rPr lang="en-US" sz="1050" dirty="0"/>
              <a:t>.</a:t>
            </a:r>
            <a:endParaRPr lang="nl-NL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715514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	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Resident_Ph2 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SP-241149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181419"/>
              </p:ext>
            </p:extLst>
          </p:nvPr>
        </p:nvGraphicFramePr>
        <p:xfrm>
          <a:off x="481807" y="3505945"/>
          <a:ext cx="8180387" cy="5799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5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Clarifying the support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eRG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Resident_Ph2 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78679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GB" b="1" dirty="0" err="1"/>
              <a:t>VNExposure</a:t>
            </a:r>
            <a:r>
              <a:rPr lang="en-GB" b="1" dirty="0"/>
              <a:t>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08623" y="167168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SP-241153</a:t>
            </a:r>
            <a:r>
              <a:rPr lang="en-GB" sz="1050" dirty="0"/>
              <a:t>.</a:t>
            </a:r>
          </a:p>
          <a:p>
            <a:pPr marL="536575" lvl="1">
              <a:defRPr/>
            </a:pPr>
            <a:r>
              <a:rPr lang="en-GB" sz="1050" dirty="0"/>
              <a:t> Objective: </a:t>
            </a:r>
          </a:p>
          <a:p>
            <a:pPr marL="714375" lvl="0" indent="0">
              <a:buNone/>
            </a:pPr>
            <a:r>
              <a:rPr lang="en-US" sz="1000" dirty="0"/>
              <a:t>- D</a:t>
            </a:r>
            <a:r>
              <a:rPr lang="en-GB" sz="1000" dirty="0" err="1"/>
              <a:t>efine</a:t>
            </a:r>
            <a:r>
              <a:rPr lang="en-GB" sz="1000" dirty="0"/>
              <a:t> the requirements for 5G systems to report VN granularity information, including </a:t>
            </a:r>
            <a:r>
              <a:rPr lang="en-US" sz="1000" dirty="0"/>
              <a:t>user status and </a:t>
            </a:r>
            <a:r>
              <a:rPr lang="en-GB" sz="1000" dirty="0"/>
              <a:t>status</a:t>
            </a:r>
            <a:r>
              <a:rPr lang="en-US" sz="1000" dirty="0"/>
              <a:t> changes</a:t>
            </a:r>
            <a:r>
              <a:rPr lang="en-GB" sz="1000" dirty="0"/>
              <a:t> to authorized third parties. </a:t>
            </a:r>
            <a:endParaRPr lang="nl-NL" sz="1000" dirty="0"/>
          </a:p>
          <a:p>
            <a:pPr marL="714375" lvl="0" indent="0">
              <a:buNone/>
            </a:pPr>
            <a:r>
              <a:rPr lang="en-US" sz="1000" dirty="0"/>
              <a:t>- 5G LAN service exposure enhancement, i.e., exposure the 5G LAN group management capabilities </a:t>
            </a:r>
            <a:r>
              <a:rPr lang="en-GB" sz="1000" dirty="0"/>
              <a:t>to authorized third parties</a:t>
            </a:r>
            <a:r>
              <a:rPr lang="en-US" sz="1000" dirty="0"/>
              <a:t> based on operator’s policy. </a:t>
            </a:r>
            <a:endParaRPr lang="nl-NL" sz="10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847143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VNExposure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96246"/>
              </p:ext>
            </p:extLst>
          </p:nvPr>
        </p:nvGraphicFramePr>
        <p:xfrm>
          <a:off x="478473" y="3889707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SP-241142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new service requirements for exposing VN information and capability to authorized third party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VNExposure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0806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1942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GB" b="1" dirty="0" err="1"/>
              <a:t>CombQoS</a:t>
            </a:r>
            <a:r>
              <a:rPr lang="en-GB" b="1" dirty="0"/>
              <a:t> 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50215" y="1460664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536575" lvl="1">
              <a:defRPr/>
            </a:pPr>
            <a:r>
              <a:rPr lang="en-GB" sz="1050" dirty="0"/>
              <a:t> </a:t>
            </a:r>
            <a:r>
              <a:rPr lang="en-GB" altLang="zh-CN" sz="1050" dirty="0"/>
              <a:t>New Mini-WID in </a:t>
            </a:r>
            <a:r>
              <a:rPr lang="en-GB" sz="1050" dirty="0">
                <a:hlinkClick r:id="rId3"/>
              </a:rPr>
              <a:t>SP-241150</a:t>
            </a:r>
            <a:r>
              <a:rPr lang="en-GB" sz="1050" dirty="0"/>
              <a:t>.</a:t>
            </a:r>
            <a:endParaRPr lang="en-GB" altLang="zh-CN" sz="1050" dirty="0"/>
          </a:p>
          <a:p>
            <a:pPr marL="536575" lvl="1">
              <a:defRPr/>
            </a:pPr>
            <a:r>
              <a:rPr lang="en-GB" sz="1050" dirty="0"/>
              <a:t> Objective: </a:t>
            </a:r>
          </a:p>
          <a:p>
            <a:pPr marL="627063" lvl="0" indent="0">
              <a:buNone/>
            </a:pPr>
            <a:r>
              <a:rPr lang="en-US" sz="1050" dirty="0"/>
              <a:t>- To provide a means for an authorized 3rd party to provide E2E QoS parameters for a service.</a:t>
            </a:r>
            <a:endParaRPr lang="nl-NL" sz="1050" dirty="0"/>
          </a:p>
          <a:p>
            <a:pPr marL="627063" indent="0">
              <a:buNone/>
            </a:pPr>
            <a:r>
              <a:rPr lang="en-US" sz="1050" dirty="0"/>
              <a:t>- To support reporting the E2E QoS parameters</a:t>
            </a:r>
            <a:endParaRPr lang="en-GB" sz="1050" dirty="0"/>
          </a:p>
          <a:p>
            <a:pPr marL="536575" lvl="1" indent="0">
              <a:buNone/>
              <a:defRPr/>
            </a:pPr>
            <a:endParaRPr lang="en-US" altLang="zh-CN" sz="5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909792"/>
              </p:ext>
            </p:extLst>
          </p:nvPr>
        </p:nvGraphicFramePr>
        <p:xfrm>
          <a:off x="443548" y="998983"/>
          <a:ext cx="8180388" cy="564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</a:t>
                      </a:r>
                      <a:endParaRPr lang="en-GB" sz="1100" b="0" i="1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CombQoS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SP-241150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0FFB8D-8FF3-4DB8-B632-5927F8AB14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046634"/>
              </p:ext>
            </p:extLst>
          </p:nvPr>
        </p:nvGraphicFramePr>
        <p:xfrm>
          <a:off x="481806" y="3579045"/>
          <a:ext cx="8180387" cy="73235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  <a:hlinkClick r:id="rId4"/>
                        </a:rPr>
                        <a:t>SP-241334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S1-242542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 797 rev6 on Combined QoS configuration and monitoring*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LegacyRG-5GLAN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EDCDEAF-5CBC-4ADD-B5BC-BBDEBB45F8D7}"/>
              </a:ext>
            </a:extLst>
          </p:cNvPr>
          <p:cNvSpPr txBox="1"/>
          <p:nvPr/>
        </p:nvSpPr>
        <p:spPr>
          <a:xfrm>
            <a:off x="4215951" y="4465520"/>
            <a:ext cx="482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* CR revised from the earlier version that was in the CR package </a:t>
            </a:r>
            <a:r>
              <a:rPr lang="nl-NL" b="1" dirty="0">
                <a:solidFill>
                  <a:srgbClr val="4F6228"/>
                </a:solidFill>
                <a:latin typeface="Calibri" pitchFamily="34" charset="0"/>
                <a:ea typeface="ＭＳ Ｐゴシック" pitchFamily="34" charset="-128"/>
                <a:hlinkClick r:id="rId5"/>
              </a:rPr>
              <a:t>SP-241142</a:t>
            </a:r>
            <a:endParaRPr lang="en-GB" altLang="nl-NL" b="1" dirty="0">
              <a:solidFill>
                <a:srgbClr val="4F6228"/>
              </a:solidFill>
              <a:latin typeface="Calibri" pitchFamily="34" charset="0"/>
              <a:ea typeface="ＭＳ Ｐゴシック" pitchFamily="34" charset="-128"/>
            </a:endParaRPr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117704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 Study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FS_6G-REQ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74721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 New SID </a:t>
            </a:r>
            <a:r>
              <a:rPr lang="de-DE" altLang="de-DE" sz="1200" dirty="0"/>
              <a:t>in </a:t>
            </a:r>
            <a:r>
              <a:rPr lang="de-DE" altLang="de-DE" sz="1200" dirty="0">
                <a:hlinkClick r:id="rId3"/>
              </a:rPr>
              <a:t>SP-241152</a:t>
            </a:r>
            <a:endParaRPr lang="de-DE" sz="12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de-DE" sz="1200" dirty="0"/>
              <a:t> </a:t>
            </a:r>
            <a:r>
              <a:rPr lang="en-GB" sz="1200" dirty="0"/>
              <a:t>This study aims to identify high level principles and use cases - to define potential requirements to enable the 3GPP system to support the needs of new and enhanced services</a:t>
            </a:r>
            <a:r>
              <a:rPr lang="en-US" sz="1200" dirty="0"/>
              <a:t> and scenarios, based on, but not limited to, IMT-2030 usage scenarios.</a:t>
            </a:r>
            <a:endParaRPr lang="nl-NL" sz="1200" dirty="0"/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SA1#108(11/24): Study 15%</a:t>
            </a:r>
          </a:p>
          <a:p>
            <a:pPr marL="627063" lvl="1" indent="-92075">
              <a:buNone/>
            </a:pPr>
            <a:r>
              <a:rPr lang="en-US" sz="1100" dirty="0"/>
              <a:t>- First meeting to discuss use cases.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955924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 (1/2)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The 6G SID (</a:t>
            </a:r>
            <a:r>
              <a:rPr lang="en-GB" altLang="en-US" sz="1800" b="1" dirty="0"/>
              <a:t>FS_6G-REQ</a:t>
            </a:r>
            <a:r>
              <a:rPr lang="en-US" altLang="nl-NL" sz="1800" b="1" dirty="0"/>
              <a:t>) was agreed according to plan.</a:t>
            </a:r>
          </a:p>
          <a:p>
            <a:pPr marL="739807" lvl="1" indent="-341305"/>
            <a:r>
              <a:rPr lang="en-US" altLang="nl-NL" sz="1400" dirty="0"/>
              <a:t>Special thanks to Mona Mustapha for acting as a temporary Neutral Editor during SA1#107</a:t>
            </a:r>
          </a:p>
          <a:p>
            <a:pPr marL="739807" lvl="1" indent="-341305"/>
            <a:r>
              <a:rPr lang="en-US" altLang="nl-NL" sz="1400" dirty="0"/>
              <a:t>SA1 agreed on a first set of areas for use cases.</a:t>
            </a:r>
          </a:p>
          <a:p>
            <a:pPr marL="341305" indent="-341305"/>
            <a:r>
              <a:rPr lang="en-US" altLang="nl-NL" sz="1800" b="1" dirty="0"/>
              <a:t>In parallel, 5G Advanced topics are progressing well</a:t>
            </a:r>
            <a:r>
              <a:rPr lang="en-US" altLang="nl-NL" sz="1400" dirty="0"/>
              <a:t>. </a:t>
            </a:r>
          </a:p>
          <a:p>
            <a:pPr marL="739807" lvl="1" indent="-341305"/>
            <a:r>
              <a:rPr lang="en-US" altLang="nl-NL" sz="1400" dirty="0"/>
              <a:t>6 new Mini-WIDs for 5GA were agreed.</a:t>
            </a:r>
          </a:p>
          <a:p>
            <a:pPr marL="739807" lvl="1" indent="-341305"/>
            <a:r>
              <a:rPr lang="en-US" altLang="nl-NL" sz="1400" dirty="0"/>
              <a:t>No new studies expected.</a:t>
            </a:r>
          </a:p>
          <a:p>
            <a:pPr marL="739807" lvl="1" indent="-341305"/>
            <a:r>
              <a:rPr lang="en-US" altLang="nl-NL" sz="1400" dirty="0"/>
              <a:t>The proposal for a study “</a:t>
            </a:r>
            <a:r>
              <a:rPr lang="en-GB" sz="1400" i="1" dirty="0"/>
              <a:t>on assisted user feedback in the IMS</a:t>
            </a:r>
            <a:r>
              <a:rPr lang="en-US" altLang="nl-NL" sz="1400" dirty="0"/>
              <a:t>” received 4  sustained objections (third meeting the proposal is discussed), so the study was not agreed.</a:t>
            </a:r>
          </a:p>
          <a:p>
            <a:pPr marL="341305" indent="-341305"/>
            <a:r>
              <a:rPr lang="en-US" sz="1800" b="1" dirty="0"/>
              <a:t>No consensus reached yet on answering to the following LSs:</a:t>
            </a:r>
          </a:p>
          <a:p>
            <a:pPr marL="739807" lvl="1" indent="-341305"/>
            <a:r>
              <a:rPr lang="en-US" sz="1400" i="1" dirty="0"/>
              <a:t>S2-2407231 “</a:t>
            </a:r>
            <a:r>
              <a:rPr lang="en-GB" sz="1400" i="1" dirty="0"/>
              <a:t>LS on Clarification of requirements for Ambient IoT”: </a:t>
            </a:r>
            <a:r>
              <a:rPr lang="en-GB" sz="1400" dirty="0"/>
              <a:t>Partially responded. Answer to question 1 not agreed yet by SA1.</a:t>
            </a:r>
          </a:p>
          <a:p>
            <a:pPr marL="739807" lvl="1" indent="-341305"/>
            <a:r>
              <a:rPr lang="en-GB" sz="1400" i="1" dirty="0"/>
              <a:t>SP-241016</a:t>
            </a:r>
            <a:r>
              <a:rPr lang="en-GB" sz="1400" dirty="0"/>
              <a:t> “</a:t>
            </a:r>
            <a:r>
              <a:rPr lang="en-GB" sz="1400" i="1" dirty="0"/>
              <a:t>LS on Support for Ambient IoT Security</a:t>
            </a:r>
            <a:r>
              <a:rPr lang="en-GB" sz="1400" dirty="0"/>
              <a:t>”: SA1 chair suggests a bit more guidance from SA/SA3 in concrete questions to SA1 to answer.</a:t>
            </a:r>
          </a:p>
          <a:p>
            <a:pPr marL="739807" lvl="1" indent="-341305"/>
            <a:r>
              <a:rPr lang="en-GB" sz="1400" i="1" dirty="0"/>
              <a:t>S2-2403670 </a:t>
            </a:r>
            <a:r>
              <a:rPr lang="en-GB" sz="1400" dirty="0"/>
              <a:t>“</a:t>
            </a:r>
            <a:r>
              <a:rPr lang="en-GB" sz="1400" i="1" dirty="0"/>
              <a:t>LS on traffic steering and/or switching of user data across two 3GPP access networks”</a:t>
            </a:r>
            <a:r>
              <a:rPr lang="en-GB" sz="1400" dirty="0"/>
              <a:t>: No consensus after two meetings.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 (2/2)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186" y="860920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“Clean up” of Rel-18 (i.e. removing requirements not implemented in subsequent stages) will continue and be finished in Orlando.</a:t>
            </a:r>
          </a:p>
          <a:p>
            <a:pPr marL="341305" indent="-341305"/>
            <a:r>
              <a:rPr lang="en-US" altLang="nl-NL" sz="1800" b="1" dirty="0"/>
              <a:t>SA1 leadership will study the need of an electronic ad-hoc meeting in January. </a:t>
            </a:r>
          </a:p>
          <a:p>
            <a:pPr lvl="1"/>
            <a:r>
              <a:rPr lang="en-GB" sz="1600" dirty="0"/>
              <a:t>In discussion with rapporteurs.</a:t>
            </a:r>
          </a:p>
        </p:txBody>
      </p:sp>
    </p:spTree>
    <p:extLst>
      <p:ext uri="{BB962C8B-B14F-4D97-AF65-F5344CB8AC3E}">
        <p14:creationId xmlns:p14="http://schemas.microsoft.com/office/powerpoint/2010/main" val="139338863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5357707" y="3824902"/>
            <a:ext cx="533257" cy="20286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651036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662764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22648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052072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4020552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5467356" y="690563"/>
            <a:ext cx="15475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304816" y="690563"/>
            <a:ext cx="15475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954657" y="692150"/>
            <a:ext cx="15475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3625382" y="690563"/>
            <a:ext cx="15475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09825" y="1290638"/>
            <a:ext cx="0" cy="348253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533" y="858838"/>
            <a:ext cx="3129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108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687" y="858838"/>
            <a:ext cx="2904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2800" y="858838"/>
            <a:ext cx="2824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315" y="858838"/>
            <a:ext cx="2904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388" y="858838"/>
            <a:ext cx="28565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6499" y="858838"/>
            <a:ext cx="28886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2320127" y="568325"/>
            <a:ext cx="639388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4122423" y="561975"/>
            <a:ext cx="647824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7792" y="858838"/>
            <a:ext cx="26641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7670" y="858838"/>
            <a:ext cx="2824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381" y="858838"/>
            <a:ext cx="2824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5995723" y="558800"/>
            <a:ext cx="64360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843" y="858838"/>
            <a:ext cx="2840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448" y="858838"/>
            <a:ext cx="3097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649402" y="558800"/>
            <a:ext cx="65626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547" y="858838"/>
            <a:ext cx="31451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117" y="858838"/>
            <a:ext cx="3097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228" y="858838"/>
            <a:ext cx="3080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8226" y="858838"/>
            <a:ext cx="3064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318" y="982663"/>
            <a:ext cx="474069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99" y="858838"/>
            <a:ext cx="3064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216" y="844233"/>
            <a:ext cx="38985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TSG#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6226" y="982663"/>
            <a:ext cx="474069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9187" y="982663"/>
            <a:ext cx="474069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368" y="982663"/>
            <a:ext cx="47406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535" y="992188"/>
            <a:ext cx="46571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0614" y="992188"/>
            <a:ext cx="46571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0726" y="992188"/>
            <a:ext cx="465714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0905" y="992188"/>
            <a:ext cx="46571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040" y="984250"/>
            <a:ext cx="46989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5941" y="984250"/>
            <a:ext cx="46780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4230" y="984250"/>
            <a:ext cx="469891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355" y="984250"/>
            <a:ext cx="46989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225" y="984250"/>
            <a:ext cx="47615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8637" y="984250"/>
            <a:ext cx="47615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133" y="984250"/>
            <a:ext cx="478244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7914" y="984250"/>
            <a:ext cx="478246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09A87A1-2B26-287D-970F-9C0D3D546815}"/>
              </a:ext>
            </a:extLst>
          </p:cNvPr>
          <p:cNvGrpSpPr/>
          <p:nvPr/>
        </p:nvGrpSpPr>
        <p:grpSpPr>
          <a:xfrm>
            <a:off x="595103" y="1085654"/>
            <a:ext cx="6602446" cy="3693610"/>
            <a:chOff x="595103" y="1085654"/>
            <a:chExt cx="6602446" cy="4000696"/>
          </a:xfrm>
        </p:grpSpPr>
        <p:cxnSp>
          <p:nvCxnSpPr>
            <p:cNvPr id="9273" name="Straight Connector 114">
              <a:extLst>
                <a:ext uri="{FF2B5EF4-FFF2-40B4-BE49-F238E27FC236}">
                  <a16:creationId xmlns:a16="http://schemas.microsoft.com/office/drawing/2014/main" id="{4398C679-6F12-F151-9217-5B8A918962F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97549" y="1182688"/>
              <a:ext cx="0" cy="390366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</p:spPr>
        </p:cxnSp>
        <p:cxnSp>
          <p:nvCxnSpPr>
            <p:cNvPr id="9298" name="Straight Connector 114">
              <a:extLst>
                <a:ext uri="{FF2B5EF4-FFF2-40B4-BE49-F238E27FC236}">
                  <a16:creationId xmlns:a16="http://schemas.microsoft.com/office/drawing/2014/main" id="{AE94497F-DE7D-80E4-EA2E-21E8C4DF21F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77498" y="1182688"/>
              <a:ext cx="0" cy="386504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</p:spPr>
        </p:cxnSp>
        <p:cxnSp>
          <p:nvCxnSpPr>
            <p:cNvPr id="9265" name="Straight Connector 114">
              <a:extLst>
                <a:ext uri="{FF2B5EF4-FFF2-40B4-BE49-F238E27FC236}">
                  <a16:creationId xmlns:a16="http://schemas.microsoft.com/office/drawing/2014/main" id="{5CDE35A7-99BA-813E-5531-08DD4E057B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98007" y="11826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71" name="Straight Connector 114">
              <a:extLst>
                <a:ext uri="{FF2B5EF4-FFF2-40B4-BE49-F238E27FC236}">
                  <a16:creationId xmlns:a16="http://schemas.microsoft.com/office/drawing/2014/main" id="{B7AEDE40-050F-2F67-7677-F9A272BE5E3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18058" y="1182688"/>
              <a:ext cx="0" cy="38766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72" name="Straight Connector 114">
              <a:extLst>
                <a:ext uri="{FF2B5EF4-FFF2-40B4-BE49-F238E27FC236}">
                  <a16:creationId xmlns:a16="http://schemas.microsoft.com/office/drawing/2014/main" id="{361DFDE6-DB24-8CD6-F1C3-DD56950152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17243" y="12842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29" name="Straight Connector 114">
              <a:extLst>
                <a:ext uri="{FF2B5EF4-FFF2-40B4-BE49-F238E27FC236}">
                  <a16:creationId xmlns:a16="http://schemas.microsoft.com/office/drawing/2014/main" id="{C77A827D-FBAB-48BE-33D9-D31E8576A66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436480" y="1182688"/>
              <a:ext cx="2088" cy="387032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</p:spPr>
        </p:cxnSp>
        <p:cxnSp>
          <p:nvCxnSpPr>
            <p:cNvPr id="31" name="Straight Connector 115">
              <a:extLst>
                <a:ext uri="{FF2B5EF4-FFF2-40B4-BE49-F238E27FC236}">
                  <a16:creationId xmlns:a16="http://schemas.microsoft.com/office/drawing/2014/main" id="{0F414A71-8380-9FA3-57C5-23BEE19F80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96734" y="13350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17" name="Straight Connector 114">
              <a:extLst>
                <a:ext uri="{FF2B5EF4-FFF2-40B4-BE49-F238E27FC236}">
                  <a16:creationId xmlns:a16="http://schemas.microsoft.com/office/drawing/2014/main" id="{79D662AD-ED12-54C4-1422-DB459919894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7753" y="13350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22" name="Straight Connector 114">
              <a:extLst>
                <a:ext uri="{FF2B5EF4-FFF2-40B4-BE49-F238E27FC236}">
                  <a16:creationId xmlns:a16="http://schemas.microsoft.com/office/drawing/2014/main" id="{14FEA51C-515D-4F18-15C5-41C1989F5E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57804" y="13350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24" name="Straight Connector 114">
              <a:extLst>
                <a:ext uri="{FF2B5EF4-FFF2-40B4-BE49-F238E27FC236}">
                  <a16:creationId xmlns:a16="http://schemas.microsoft.com/office/drawing/2014/main" id="{1E44B1E5-6D7C-6C88-A8F3-4AF00400D8C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878313" y="133508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310" name="Straight Connector 114">
              <a:extLst>
                <a:ext uri="{FF2B5EF4-FFF2-40B4-BE49-F238E27FC236}">
                  <a16:creationId xmlns:a16="http://schemas.microsoft.com/office/drawing/2014/main" id="{CC20CBF8-098F-9604-29AA-365855FBF03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18516" y="1144588"/>
              <a:ext cx="0" cy="383063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</p:spPr>
        </p:cxnSp>
        <p:cxnSp>
          <p:nvCxnSpPr>
            <p:cNvPr id="10311" name="Straight Connector 114">
              <a:extLst>
                <a:ext uri="{FF2B5EF4-FFF2-40B4-BE49-F238E27FC236}">
                  <a16:creationId xmlns:a16="http://schemas.microsoft.com/office/drawing/2014/main" id="{2AA6CD35-955E-B6F5-77E4-6A04EC08B1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4849" y="1138238"/>
              <a:ext cx="0" cy="3752850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313" name="Straight Connector 114">
              <a:extLst>
                <a:ext uri="{FF2B5EF4-FFF2-40B4-BE49-F238E27FC236}">
                  <a16:creationId xmlns:a16="http://schemas.microsoft.com/office/drawing/2014/main" id="{A6D32D01-B256-8B07-026B-AD7612D3C55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5103" y="1290638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333" name="Straight Connector 114">
              <a:extLst>
                <a:ext uri="{FF2B5EF4-FFF2-40B4-BE49-F238E27FC236}">
                  <a16:creationId xmlns:a16="http://schemas.microsoft.com/office/drawing/2014/main" id="{81E11D81-D205-84AA-C08A-F7C1291135B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58262" y="1320800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" name="Straight Connector 114">
              <a:extLst>
                <a:ext uri="{FF2B5EF4-FFF2-40B4-BE49-F238E27FC236}">
                  <a16:creationId xmlns:a16="http://schemas.microsoft.com/office/drawing/2014/main" id="{3C2AA942-1C8F-3D6F-1F70-5C3FB4E1B17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81367" y="1085654"/>
              <a:ext cx="4177" cy="3805237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304" name="Straight Connector 114">
              <a:extLst>
                <a:ext uri="{FF2B5EF4-FFF2-40B4-BE49-F238E27FC236}">
                  <a16:creationId xmlns:a16="http://schemas.microsoft.com/office/drawing/2014/main" id="{7FFACECD-A0AE-6740-39FB-ACFC2EC0A9B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56989" y="1211263"/>
              <a:ext cx="0" cy="372427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60000"/>
                  <a:lumOff val="4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583" y="4867275"/>
            <a:ext cx="114444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5730240" y="4379744"/>
            <a:ext cx="1072583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9" name="Google Shape;121;p20">
            <a:extLst>
              <a:ext uri="{FF2B5EF4-FFF2-40B4-BE49-F238E27FC236}">
                <a16:creationId xmlns:a16="http://schemas.microsoft.com/office/drawing/2014/main" id="{F5E8421C-CBDE-7074-17A8-BD5FAE8210FD}"/>
              </a:ext>
            </a:extLst>
          </p:cNvPr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44" name="Google Shape;187;p20">
            <a:extLst>
              <a:ext uri="{FF2B5EF4-FFF2-40B4-BE49-F238E27FC236}">
                <a16:creationId xmlns:a16="http://schemas.microsoft.com/office/drawing/2014/main" id="{C06E7A8D-4A47-CAEE-24E4-E484125481C0}"/>
              </a:ext>
            </a:extLst>
          </p:cNvPr>
          <p:cNvSpPr txBox="1"/>
          <p:nvPr/>
        </p:nvSpPr>
        <p:spPr>
          <a:xfrm>
            <a:off x="-72815" y="1071991"/>
            <a:ext cx="423617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rgbClr val="388AA1"/>
                </a:solidFill>
                <a:latin typeface="Montserrat"/>
                <a:ea typeface="Montserrat"/>
                <a:cs typeface="Montserrat"/>
                <a:sym typeface="Montserrat"/>
              </a:rPr>
              <a:t>SA1#</a:t>
            </a:r>
            <a:endParaRPr sz="800" dirty="0">
              <a:solidFill>
                <a:srgbClr val="388AA1"/>
              </a:solidFill>
            </a:endParaRPr>
          </a:p>
        </p:txBody>
      </p:sp>
      <p:sp>
        <p:nvSpPr>
          <p:cNvPr id="9245" name="TextBox 86">
            <a:extLst>
              <a:ext uri="{FF2B5EF4-FFF2-40B4-BE49-F238E27FC236}">
                <a16:creationId xmlns:a16="http://schemas.microsoft.com/office/drawing/2014/main" id="{4299F8E9-17EA-88D2-F7C2-C9A6A2436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413" y="1087438"/>
            <a:ext cx="3129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108</a:t>
            </a:r>
          </a:p>
        </p:txBody>
      </p:sp>
      <p:sp>
        <p:nvSpPr>
          <p:cNvPr id="9246" name="TextBox 86">
            <a:extLst>
              <a:ext uri="{FF2B5EF4-FFF2-40B4-BE49-F238E27FC236}">
                <a16:creationId xmlns:a16="http://schemas.microsoft.com/office/drawing/2014/main" id="{6F2FBEED-8249-B2B6-898C-0D265C7CB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566" y="1087438"/>
            <a:ext cx="2904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110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9247" name="TextBox 86">
            <a:extLst>
              <a:ext uri="{FF2B5EF4-FFF2-40B4-BE49-F238E27FC236}">
                <a16:creationId xmlns:a16="http://schemas.microsoft.com/office/drawing/2014/main" id="{EA0431F7-4FA4-F6D7-9939-11A196AE4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5680" y="1087438"/>
            <a:ext cx="2824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112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33" name="TextBox 86">
            <a:extLst>
              <a:ext uri="{FF2B5EF4-FFF2-40B4-BE49-F238E27FC236}">
                <a16:creationId xmlns:a16="http://schemas.microsoft.com/office/drawing/2014/main" id="{A5B1B7F5-BE88-E457-33EA-A1F3186EB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0671" y="1087438"/>
            <a:ext cx="26641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111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CFC5D17E-29AF-9554-5A2D-F33B0B9B8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550" y="1087438"/>
            <a:ext cx="2824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113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A8174DE8-2E77-F2A2-5031-985E7D1ED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327" y="1087438"/>
            <a:ext cx="3097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109</a:t>
            </a: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486B9BBD-2317-DD0F-6938-E4909516A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996" y="1087438"/>
            <a:ext cx="3097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106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37" name="TextBox 86">
            <a:extLst>
              <a:ext uri="{FF2B5EF4-FFF2-40B4-BE49-F238E27FC236}">
                <a16:creationId xmlns:a16="http://schemas.microsoft.com/office/drawing/2014/main" id="{659DD3F0-AE56-5E99-F7C3-79D161D7B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107" y="1087438"/>
            <a:ext cx="3080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107</a:t>
            </a:r>
            <a:endParaRPr lang="en-GB" altLang="en-US" sz="300" dirty="0">
              <a:solidFill>
                <a:srgbClr val="388AA1"/>
              </a:solidFill>
              <a:latin typeface="Montserrat" panose="00000500000000000000" pitchFamily="2" charset="0"/>
            </a:endParaRPr>
          </a:p>
        </p:txBody>
      </p:sp>
      <p:sp>
        <p:nvSpPr>
          <p:cNvPr id="38" name="TextBox 86">
            <a:extLst>
              <a:ext uri="{FF2B5EF4-FFF2-40B4-BE49-F238E27FC236}">
                <a16:creationId xmlns:a16="http://schemas.microsoft.com/office/drawing/2014/main" id="{927F13DF-ED74-12CF-AC61-749B88A96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106" y="1087438"/>
            <a:ext cx="3064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solidFill>
                  <a:srgbClr val="388AA1"/>
                </a:solidFill>
                <a:latin typeface="Montserrat" panose="00000500000000000000" pitchFamily="2" charset="0"/>
              </a:rPr>
              <a:t>105</a:t>
            </a:r>
          </a:p>
        </p:txBody>
      </p:sp>
      <p:cxnSp>
        <p:nvCxnSpPr>
          <p:cNvPr id="9228" name="Google Shape;170;p20">
            <a:extLst>
              <a:ext uri="{FF2B5EF4-FFF2-40B4-BE49-F238E27FC236}">
                <a16:creationId xmlns:a16="http://schemas.microsoft.com/office/drawing/2014/main" id="{C1FC4C1A-E0F1-A59C-32BD-0B80AD15D19C}"/>
              </a:ext>
            </a:extLst>
          </p:cNvPr>
          <p:cNvCxnSpPr/>
          <p:nvPr/>
        </p:nvCxnSpPr>
        <p:spPr>
          <a:xfrm>
            <a:off x="803266" y="1257444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29" name="Google Shape;173;p20">
            <a:extLst>
              <a:ext uri="{FF2B5EF4-FFF2-40B4-BE49-F238E27FC236}">
                <a16:creationId xmlns:a16="http://schemas.microsoft.com/office/drawing/2014/main" id="{469E9845-0074-E0A6-BFD5-2510EAA00224}"/>
              </a:ext>
            </a:extLst>
          </p:cNvPr>
          <p:cNvCxnSpPr/>
          <p:nvPr/>
        </p:nvCxnSpPr>
        <p:spPr>
          <a:xfrm>
            <a:off x="3505134" y="1257444"/>
            <a:ext cx="0" cy="2248223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0" name="Google Shape;174;p20">
            <a:extLst>
              <a:ext uri="{FF2B5EF4-FFF2-40B4-BE49-F238E27FC236}">
                <a16:creationId xmlns:a16="http://schemas.microsoft.com/office/drawing/2014/main" id="{22A4654F-ABEB-3028-EA5F-00E0C733AA88}"/>
              </a:ext>
            </a:extLst>
          </p:cNvPr>
          <p:cNvCxnSpPr/>
          <p:nvPr/>
        </p:nvCxnSpPr>
        <p:spPr>
          <a:xfrm>
            <a:off x="2595119" y="1257444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1" name="Google Shape;175;p20">
            <a:extLst>
              <a:ext uri="{FF2B5EF4-FFF2-40B4-BE49-F238E27FC236}">
                <a16:creationId xmlns:a16="http://schemas.microsoft.com/office/drawing/2014/main" id="{6EFC516D-8F2F-4AB7-0DED-DC14C1E9B345}"/>
              </a:ext>
            </a:extLst>
          </p:cNvPr>
          <p:cNvCxnSpPr/>
          <p:nvPr/>
        </p:nvCxnSpPr>
        <p:spPr>
          <a:xfrm>
            <a:off x="3034390" y="1249365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2" name="Google Shape;176;p20">
            <a:extLst>
              <a:ext uri="{FF2B5EF4-FFF2-40B4-BE49-F238E27FC236}">
                <a16:creationId xmlns:a16="http://schemas.microsoft.com/office/drawing/2014/main" id="{B2808BBB-3B77-CF0E-1B78-580BFDEEB20E}"/>
              </a:ext>
            </a:extLst>
          </p:cNvPr>
          <p:cNvCxnSpPr/>
          <p:nvPr/>
        </p:nvCxnSpPr>
        <p:spPr>
          <a:xfrm>
            <a:off x="1727891" y="1249365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3" name="Google Shape;177;p20">
            <a:extLst>
              <a:ext uri="{FF2B5EF4-FFF2-40B4-BE49-F238E27FC236}">
                <a16:creationId xmlns:a16="http://schemas.microsoft.com/office/drawing/2014/main" id="{CCA38367-8C82-9434-F0A1-29020E9C5AA4}"/>
              </a:ext>
            </a:extLst>
          </p:cNvPr>
          <p:cNvCxnSpPr/>
          <p:nvPr/>
        </p:nvCxnSpPr>
        <p:spPr>
          <a:xfrm>
            <a:off x="1260360" y="1257444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4" name="Google Shape;179;p20">
            <a:extLst>
              <a:ext uri="{FF2B5EF4-FFF2-40B4-BE49-F238E27FC236}">
                <a16:creationId xmlns:a16="http://schemas.microsoft.com/office/drawing/2014/main" id="{CE51F495-DA72-74EA-2E66-4C4E7AAA8DD2}"/>
              </a:ext>
            </a:extLst>
          </p:cNvPr>
          <p:cNvCxnSpPr/>
          <p:nvPr/>
        </p:nvCxnSpPr>
        <p:spPr>
          <a:xfrm>
            <a:off x="2162027" y="1263215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9235" name="Google Shape;180;p20">
            <a:extLst>
              <a:ext uri="{FF2B5EF4-FFF2-40B4-BE49-F238E27FC236}">
                <a16:creationId xmlns:a16="http://schemas.microsoft.com/office/drawing/2014/main" id="{29EEB389-0C76-5214-9DD2-E3C78F82B64E}"/>
              </a:ext>
            </a:extLst>
          </p:cNvPr>
          <p:cNvCxnSpPr/>
          <p:nvPr/>
        </p:nvCxnSpPr>
        <p:spPr>
          <a:xfrm>
            <a:off x="405656" y="1265523"/>
            <a:ext cx="0" cy="2230992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39" name="Google Shape;173;p20">
            <a:extLst>
              <a:ext uri="{FF2B5EF4-FFF2-40B4-BE49-F238E27FC236}">
                <a16:creationId xmlns:a16="http://schemas.microsoft.com/office/drawing/2014/main" id="{1AD28463-1081-EBB8-40ED-28D6EE20D493}"/>
              </a:ext>
            </a:extLst>
          </p:cNvPr>
          <p:cNvCxnSpPr/>
          <p:nvPr/>
        </p:nvCxnSpPr>
        <p:spPr>
          <a:xfrm>
            <a:off x="3896294" y="1272217"/>
            <a:ext cx="0" cy="2248223"/>
          </a:xfrm>
          <a:prstGeom prst="straightConnector1">
            <a:avLst/>
          </a:prstGeom>
          <a:noFill/>
          <a:ln w="12700" cap="flat" cmpd="sng">
            <a:solidFill>
              <a:srgbClr val="509BB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1030530" y="1497099"/>
            <a:ext cx="176261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1         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2574800" y="1851789"/>
            <a:ext cx="2411263" cy="22225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818636" y="2115679"/>
            <a:ext cx="3040369" cy="227012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701862" y="2386490"/>
            <a:ext cx="2167428" cy="22225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1063020" y="3195234"/>
            <a:ext cx="301161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2420371" y="3542243"/>
            <a:ext cx="2138178" cy="227012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816603" y="4097263"/>
            <a:ext cx="3454337" cy="227012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3674768" y="4384306"/>
            <a:ext cx="2687611" cy="22225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5" name="Google Shape;202;p20">
            <a:extLst>
              <a:ext uri="{FF2B5EF4-FFF2-40B4-BE49-F238E27FC236}">
                <a16:creationId xmlns:a16="http://schemas.microsoft.com/office/drawing/2014/main" id="{82C1A4E5-097C-A94C-A708-8FB3DF92DC66}"/>
              </a:ext>
            </a:extLst>
          </p:cNvPr>
          <p:cNvSpPr txBox="1"/>
          <p:nvPr/>
        </p:nvSpPr>
        <p:spPr>
          <a:xfrm>
            <a:off x="329459" y="1473585"/>
            <a:ext cx="958780" cy="314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5GA 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8" name="Google Shape;202;p20">
            <a:extLst>
              <a:ext uri="{FF2B5EF4-FFF2-40B4-BE49-F238E27FC236}">
                <a16:creationId xmlns:a16="http://schemas.microsoft.com/office/drawing/2014/main" id="{B107CF7A-F32C-630A-F80C-DFA99F72C816}"/>
              </a:ext>
            </a:extLst>
          </p:cNvPr>
          <p:cNvSpPr txBox="1"/>
          <p:nvPr/>
        </p:nvSpPr>
        <p:spPr>
          <a:xfrm>
            <a:off x="699574" y="3164499"/>
            <a:ext cx="650255" cy="26464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7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FS_6G</a:t>
            </a:r>
            <a:r>
              <a:rPr lang="en-US" sz="7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SID</a:t>
            </a:r>
            <a:br>
              <a:rPr lang="en-US" sz="7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7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sz="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4BB7A5-9922-77C3-5C23-EE12AF3423CD}"/>
              </a:ext>
            </a:extLst>
          </p:cNvPr>
          <p:cNvSpPr txBox="1"/>
          <p:nvPr/>
        </p:nvSpPr>
        <p:spPr>
          <a:xfrm>
            <a:off x="6100422" y="4359314"/>
            <a:ext cx="580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TBD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802380" y="3818388"/>
            <a:ext cx="2676773" cy="22225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Qun Wei (China Unicom)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 Secretary: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2023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477751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184_F2F + 88_remote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276_F2F + 69_remote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178_F2F + 61_remote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786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16976"/>
              </p:ext>
            </p:extLst>
          </p:nvPr>
        </p:nvGraphicFramePr>
        <p:xfrm>
          <a:off x="576390" y="1105662"/>
          <a:ext cx="7818437" cy="1645006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SA1#108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Nov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Orlando, US – (mega meeting)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SA1#109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Feb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Athens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, GR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SA1#110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19-23 May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Japan  (TBD)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2808</Words>
  <Application>Microsoft Office PowerPoint</Application>
  <PresentationFormat>On-screen Show (16:9)</PresentationFormat>
  <Paragraphs>774</Paragraphs>
  <Slides>29</Slides>
  <Notes>1</Notes>
  <HiddenSlides>17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 (1/2)</vt:lpstr>
      <vt:lpstr>Summary – overall (2/2)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PowerPoint Presentation</vt:lpstr>
      <vt:lpstr>Rel-20</vt:lpstr>
      <vt:lpstr>PowerPoint Presentation</vt:lpstr>
      <vt:lpstr>Rel-20  5G Advanced Study Items</vt:lpstr>
      <vt:lpstr>FRMCS Phase 6</vt:lpstr>
      <vt:lpstr>Energy as Service Criteria - Phase2</vt:lpstr>
      <vt:lpstr>Satellite access - Phase 4</vt:lpstr>
      <vt:lpstr>Rel-20 5G Advanced Normative – Mini WIDs</vt:lpstr>
      <vt:lpstr>Mini WID: INS_SAT </vt:lpstr>
      <vt:lpstr>Mini WID: NetShare_Ph2 </vt:lpstr>
      <vt:lpstr>Mini WID: LegacyRG-5GLAN</vt:lpstr>
      <vt:lpstr>Mini WID: Resident_Ph2 </vt:lpstr>
      <vt:lpstr>Mini WID: VNExposure </vt:lpstr>
      <vt:lpstr>Mini WID: CombQoS </vt:lpstr>
      <vt:lpstr>Rel-20 6G Study</vt:lpstr>
      <vt:lpstr>FS_6G-REQ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Jose A</cp:lastModifiedBy>
  <cp:revision>2202</cp:revision>
  <cp:lastPrinted>2017-02-24T12:37:51Z</cp:lastPrinted>
  <dcterms:created xsi:type="dcterms:W3CDTF">2008-08-30T09:32:10Z</dcterms:created>
  <dcterms:modified xsi:type="dcterms:W3CDTF">2024-09-11T01:26:08Z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